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obo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92a5089fd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92a5089f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92a5089fd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92a5089fd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92a5089fd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b92a5089fd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92a5089fd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92a5089fd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92a5089fd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b92a5089fd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92a5089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92a5089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Indicators of impact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b92a5089f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b92a5089f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92a5089fd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b92a5089f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92a5089fd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b92a5089fd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af0c24361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baf0c24361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92a5089fd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92a5089fd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5e52dc64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b5e52dc64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b92a5089fd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b92a5089fd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Differentiate between location and watershed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from stream 4 was anomaly, which represents the combined watershed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the anomaly and why it could have happened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b92a5089fd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b92a5089fd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-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Examined the relationship between land development and stream ecosystem health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en">
                <a:solidFill>
                  <a:schemeClr val="dk1"/>
                </a:solidFill>
              </a:rPr>
              <a:t>What could come from the anomaly in the future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b92a5089fd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b92a5089f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92a5089fd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92a5089fd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92a5089fd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92a5089fd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af0c2436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af0c2436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over the past 20 years</a:t>
            </a:r>
            <a:endParaRPr sz="5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92a5089fd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92a5089fd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92a5089fd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92a5089fd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92a5089fd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92a5089fd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92a5089fd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92a5089f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E0EA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8.jpg"/><Relationship Id="rId5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267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400"/>
              <a:t>THE EFFECT OF LAND DEVELOPMENT ON STREAM ECOSYSTEM HEALTH IN THE MILL BROOK PRESERVE IN NEW PALTZ, NY, USA</a:t>
            </a:r>
            <a:endParaRPr b="1" sz="75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900925"/>
            <a:ext cx="8520600" cy="10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979">
                <a:solidFill>
                  <a:srgbClr val="000000"/>
                </a:solidFill>
              </a:rPr>
              <a:t>HOPE NITZA</a:t>
            </a:r>
            <a:endParaRPr sz="1979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979">
                <a:solidFill>
                  <a:srgbClr val="000000"/>
                </a:solidFill>
              </a:rPr>
              <a:t>MENTORS: DR. NEIL BETTEZ, MARTHA CHEO</a:t>
            </a:r>
            <a:endParaRPr sz="197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137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METHODOLOGY</a:t>
            </a:r>
            <a:r>
              <a:rPr b="1" lang="en"/>
              <a:t>				  </a:t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718438"/>
            <a:ext cx="8520600" cy="9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Field study: Macroinvertebrates and Habitat Assessment</a:t>
            </a:r>
            <a:endParaRPr sz="19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 round per site during September, 2020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6" name="Google Shape;126;p22"/>
          <p:cNvPicPr preferRelativeResize="0"/>
          <p:nvPr/>
        </p:nvPicPr>
        <p:blipFill rotWithShape="1">
          <a:blip r:embed="rId3">
            <a:alphaModFix/>
          </a:blip>
          <a:srcRect b="0" l="0" r="0" t="9901"/>
          <a:stretch/>
        </p:blipFill>
        <p:spPr>
          <a:xfrm>
            <a:off x="3224075" y="1663250"/>
            <a:ext cx="2815875" cy="33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 rotWithShape="1">
          <a:blip r:embed="rId4">
            <a:alphaModFix/>
          </a:blip>
          <a:srcRect b="7604" l="0" r="0" t="0"/>
          <a:stretch/>
        </p:blipFill>
        <p:spPr>
          <a:xfrm>
            <a:off x="216450" y="1663250"/>
            <a:ext cx="2749655" cy="33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1666" y="1663254"/>
            <a:ext cx="2540632" cy="338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88075" y="81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METHODOLOGY				  </a:t>
            </a: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 rotWithShape="1">
          <a:blip r:embed="rId3">
            <a:alphaModFix/>
          </a:blip>
          <a:srcRect b="10873" l="6119" r="4025" t="25542"/>
          <a:stretch/>
        </p:blipFill>
        <p:spPr>
          <a:xfrm>
            <a:off x="83839" y="1330525"/>
            <a:ext cx="3051510" cy="2879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 rotWithShape="1">
          <a:blip r:embed="rId4">
            <a:alphaModFix/>
          </a:blip>
          <a:srcRect b="11408" l="13362" r="17795" t="32613"/>
          <a:stretch/>
        </p:blipFill>
        <p:spPr>
          <a:xfrm>
            <a:off x="6404525" y="1330525"/>
            <a:ext cx="2655625" cy="2879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 rotWithShape="1">
          <a:blip r:embed="rId5">
            <a:alphaModFix/>
          </a:blip>
          <a:srcRect b="0" l="0" r="0" t="2714"/>
          <a:stretch/>
        </p:blipFill>
        <p:spPr>
          <a:xfrm>
            <a:off x="3244188" y="791108"/>
            <a:ext cx="3051498" cy="3958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11700" y="20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METHODOLOGY				  </a:t>
            </a:r>
            <a:endParaRPr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6900" y="1609675"/>
            <a:ext cx="2749200" cy="30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EPT Richness Estimate</a:t>
            </a: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ayfly, caddisfly, and stonefly count </a:t>
            </a:r>
            <a:endParaRPr sz="19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2657525" y="1609675"/>
            <a:ext cx="3126600" cy="28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Percent Model Affinity</a:t>
            </a: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Compares sample to a model community 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5784125" y="1623625"/>
            <a:ext cx="3322200" cy="31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Major Group Biotic Index</a:t>
            </a: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Calculated using each </a:t>
            </a: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order’s pollution tolerance values</a:t>
            </a:r>
            <a:endParaRPr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311700" y="908550"/>
            <a:ext cx="493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Biodiversity indices calculated for each sample: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METHODOLOGY				</a:t>
            </a:r>
            <a:endParaRPr/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11700" y="1124525"/>
            <a:ext cx="8520600" cy="3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2" name="Google Shape;152;p25"/>
          <p:cNvPicPr preferRelativeResize="0"/>
          <p:nvPr/>
        </p:nvPicPr>
        <p:blipFill rotWithShape="1">
          <a:blip r:embed="rId3">
            <a:alphaModFix/>
          </a:blip>
          <a:srcRect b="0" l="1739" r="0" t="2676"/>
          <a:stretch/>
        </p:blipFill>
        <p:spPr>
          <a:xfrm>
            <a:off x="76200" y="1369750"/>
            <a:ext cx="8984700" cy="275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732125" y="557150"/>
            <a:ext cx="694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METHODOLOGY							</a:t>
            </a:r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243" y="0"/>
            <a:ext cx="388643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 rotWithShape="1">
          <a:blip r:embed="rId4">
            <a:alphaModFix/>
          </a:blip>
          <a:srcRect b="1684" l="0" r="87745" t="80672"/>
          <a:stretch/>
        </p:blipFill>
        <p:spPr>
          <a:xfrm>
            <a:off x="207486" y="1348000"/>
            <a:ext cx="1579439" cy="122375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60" name="Google Shape;160;p26"/>
          <p:cNvPicPr preferRelativeResize="0"/>
          <p:nvPr/>
        </p:nvPicPr>
        <p:blipFill rotWithShape="1">
          <a:blip r:embed="rId4">
            <a:alphaModFix/>
          </a:blip>
          <a:srcRect b="1684" l="26120" r="51813" t="80672"/>
          <a:stretch/>
        </p:blipFill>
        <p:spPr>
          <a:xfrm>
            <a:off x="1786925" y="1348000"/>
            <a:ext cx="2843770" cy="122375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RESULTS									    </a:t>
            </a:r>
            <a:endParaRPr/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702" y="560525"/>
            <a:ext cx="6710598" cy="4256525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RESULTS									 </a:t>
            </a:r>
            <a:r>
              <a:rPr lang="en"/>
              <a:t>Biodiversity</a:t>
            </a:r>
            <a:r>
              <a:rPr lang="en"/>
              <a:t> Indices</a:t>
            </a:r>
            <a:endParaRPr/>
          </a:p>
        </p:txBody>
      </p:sp>
      <p:pic>
        <p:nvPicPr>
          <p:cNvPr id="172" name="Google Shape;1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138" y="789125"/>
            <a:ext cx="7031725" cy="3904925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RESULTS	    </a:t>
            </a:r>
            <a:endParaRPr/>
          </a:p>
        </p:txBody>
      </p:sp>
      <p:sp>
        <p:nvSpPr>
          <p:cNvPr id="178" name="Google Shape;178;p29"/>
          <p:cNvSpPr/>
          <p:nvPr/>
        </p:nvSpPr>
        <p:spPr>
          <a:xfrm>
            <a:off x="3200700" y="1175400"/>
            <a:ext cx="1677300" cy="251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5575" y="1333500"/>
            <a:ext cx="4972050" cy="36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4938" y="89163"/>
            <a:ext cx="6807363" cy="496517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RESULTS	    </a:t>
            </a:r>
            <a:endParaRPr/>
          </a:p>
        </p:txBody>
      </p:sp>
      <p:sp>
        <p:nvSpPr>
          <p:cNvPr id="186" name="Google Shape;186;p30"/>
          <p:cNvSpPr/>
          <p:nvPr/>
        </p:nvSpPr>
        <p:spPr>
          <a:xfrm>
            <a:off x="3158750" y="1147450"/>
            <a:ext cx="1677300" cy="251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2863" y="154212"/>
            <a:ext cx="6639025" cy="4835075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DISCUSSION</a:t>
            </a:r>
            <a:endParaRPr/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Habitat Assessment</a:t>
            </a:r>
            <a:endParaRPr sz="2000"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Stream 3 - highest habitat quality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Watershed of stream 3 - lowest percent of developed land (11%)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000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ndices</a:t>
            </a:r>
            <a:endParaRPr sz="2000"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 streams with lowest % of developed land are least impacted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 streams with highest % of developed land are most impacted</a:t>
            </a:r>
            <a:endParaRPr sz="1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179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INTRODUCTION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213850" y="863550"/>
            <a:ext cx="3923400" cy="42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Mill Brook Preserve:</a:t>
            </a:r>
            <a:endParaRPr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-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134-acre nature 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Preserve in New Paltz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-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Conserve biodiversity, recreation, education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-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Tributaries are one of the last undeveloped areas in New Paltz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20848" l="0" r="0" t="0"/>
          <a:stretch/>
        </p:blipFill>
        <p:spPr>
          <a:xfrm>
            <a:off x="3192562" y="408075"/>
            <a:ext cx="2979836" cy="314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13674" l="0" r="0" t="0"/>
          <a:stretch/>
        </p:blipFill>
        <p:spPr>
          <a:xfrm>
            <a:off x="6270938" y="1501850"/>
            <a:ext cx="2817139" cy="324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DISCUSSION</a:t>
            </a:r>
            <a:endParaRPr/>
          </a:p>
        </p:txBody>
      </p:sp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159300" y="1152475"/>
            <a:ext cx="413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Biotic Index and % Developed Land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baseline="30000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= 0.146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Weak relationship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32"/>
          <p:cNvSpPr txBox="1"/>
          <p:nvPr>
            <p:ph idx="2" type="body"/>
          </p:nvPr>
        </p:nvSpPr>
        <p:spPr>
          <a:xfrm>
            <a:off x="4527600" y="1152475"/>
            <a:ext cx="4616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% Model Affinity and </a:t>
            </a:r>
            <a:r>
              <a:rPr lang="en" sz="20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% Developed Land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baseline="30000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= 0.383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Moderate relationship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0" y="3147125"/>
            <a:ext cx="914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Negative relationship between percent developed land and stream ecosystem health</a:t>
            </a:r>
            <a:endParaRPr sz="2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DISCUSSION</a:t>
            </a:r>
            <a:endParaRPr/>
          </a:p>
        </p:txBody>
      </p:sp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Stream 4 is an anomaly: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-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 Biodiversity scores indicate: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-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is less impacted than stream 3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-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has a higher percentage of developed land than stream 3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CONCLUSIONS</a:t>
            </a:r>
            <a:endParaRPr/>
          </a:p>
        </p:txBody>
      </p:sp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Negative correlation between the percent of developed land of a watershed and the impact on the stream ecosystem health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Findings s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upport the hypothesis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More research needed to determine cause of the anomaly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REFERENCES</a:t>
            </a:r>
            <a:endParaRPr/>
          </a:p>
        </p:txBody>
      </p:sp>
      <p:sp>
        <p:nvSpPr>
          <p:cNvPr id="220" name="Google Shape;220;p35"/>
          <p:cNvSpPr txBox="1"/>
          <p:nvPr>
            <p:ph idx="1" type="body"/>
          </p:nvPr>
        </p:nvSpPr>
        <p:spPr>
          <a:xfrm>
            <a:off x="311700" y="941425"/>
            <a:ext cx="8520600" cy="38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(1) Cheo, Martha. 2004. Assessment of the Mill Brook Stream in the Town of New Paltz, New York. Village of New Paltz EnCC and Hudson Basin River Watch.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(2) Limburg, K., &amp; Schmidt, R. (1990). Patterns of Fish Spawning in Hudson River Tributaries: Response to an Urban Gradient? </a:t>
            </a:r>
            <a:r>
              <a:rPr i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Ecology,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71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(4), 1238-1245. doi:10.2307/1938260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(3) Wallace, J. B., &amp; Webster, J. R. (1996). The role of macroinvertebrates in stream ecosystem function. </a:t>
            </a:r>
            <a:r>
              <a:rPr i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Annual review of entomology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i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41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115–139. https://doi.org/10.1146/annurev.en.41.010196.000555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(4) Stainbrook, K.M., Limburg, K.E., Daniels, R.A. </a:t>
            </a:r>
            <a:r>
              <a:rPr i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et al.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Long-term changes in ecosystem health of two Hudson Valley watersheds, New York, USA, 1936–2001. </a:t>
            </a:r>
            <a:r>
              <a:rPr i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Hydrobiologia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571, 313–327 (2006). https://doi.org/10.1007/s10750-006-0254-5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(5) Stolzenburg, AICP, Nan, and Don Meltz, AICP. The Mill Brook Preserve A Plan for Its Creation and Management. (2014, August). Retrieved January 07, 2021, from https://www.townofnewpaltz.org/sites/g/files/vyhlif3541/f/file/file/mill_brook_preserve_management_plan-final_08.28.2014_01.pdf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(6) Landers, M. N., Geological Survey (U.S.). (2002). </a:t>
            </a:r>
            <a:r>
              <a:rPr i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Does land use affect our streams?: a watershed example from Gwinnett County, Georgia, 1998-2001.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[Reston, Va.]: U.S. Dept. of the Interior, U.S. Geological Survey.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(7) Zeoli, Frank. 2007. Benthic Macroinvertebrate Analysis: Mill Brook Stream, New Paltz, NY. (Fieldwork for Biology 494). State University of New York at New Paltz, New Paltz, NY.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(8) </a:t>
            </a:r>
            <a:r>
              <a:rPr i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USA NLCD Land Cover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(2019, June 5). ArcGIS Online.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(9) Behar, S., &amp; Cheo, M. (2004). Hudson Basin River Watch Guidance Document: Helping to coordinate monitoring of freshwater wadeable rivers throughout the watershed. Retrieved January 07, 2021, from http://www.communityscience.org/wp-content/uploads/2017/05/HBRWGD04.pdf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INTRODUCTION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8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Land Development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-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Impacts on stream ecosystem health are growing in severity and expansiveness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INTRODUCTION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Macroinvertebrates:</a:t>
            </a:r>
            <a:endParaRPr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Key indicator species of stream ecosystem health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4075" y="2780075"/>
            <a:ext cx="265747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6475" y="2856275"/>
            <a:ext cx="3276600" cy="15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391350" y="456887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Mayfly facts: 30 interesting facts you will need for your project. (2021, January 15). Retrieved February 03, 2021, from https://factslegend.org/30-fascinating-mayfly-facts-shouldnt-miss/</a:t>
            </a:r>
            <a:endParaRPr sz="10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REVIEW OF LITERATURE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8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egradation of water quality in the Mill Brook Preserve as surrounding land development increased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(1) Cheo, Martha. 2004. Assessment of the Mill Brook Stream in the Town of New Paltz, New York. Village of New Paltz EnCC and Hudson Basin River Watch.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(5) Stolzenburg, AICP, Nan, and Don Meltz, AICP. The Mill Brook Preserve A Plan for Its Creation and Management. (2014, August). Retrieved January 07, 2021, from https://www.townofnewpaltz.org/sites/g/files/vyhlif3541/f/file/file/mill_brook_preserve_management_plan-final_08.28.2014_01.pdf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(7) Zeoli, Frank. 2007. Benthic Macroinvertebrate Analysis: Mill Brook Stream, New Paltz, NY. (Fieldwork for Biology 494). State University of New York at New Paltz, New Paltz, NY.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REVIEW OF LITERATURE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246325"/>
            <a:ext cx="8520600" cy="37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Stream Ecosystem Health:</a:t>
            </a: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-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Changes in conjunction with surrounding land use impact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-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Barometer of land use pressures on a watershed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(4) Stainbrook, K.M., Limburg, K.E., Daniels, R.A. </a:t>
            </a:r>
            <a:r>
              <a:rPr i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et al.</a:t>
            </a: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Long-term changes in ecosystem health of two Hudson Valley watersheds, New York, USA, 1936–2001. </a:t>
            </a:r>
            <a:r>
              <a:rPr i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Hydrobiologia</a:t>
            </a: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571, 313–327 (2006). https://doi.org/10.1007/s10750-006-0254-5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(6) Landers, M. N., Geological Survey (U.S.). (2002). </a:t>
            </a:r>
            <a:r>
              <a:rPr i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Does land use affect our streams?: a watershed example from Gwinnett County, Georgia, 1998-2001.</a:t>
            </a: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[Reston, Va.]: U.S. Dept. of the Interior, U.S. Geological Survey.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REVIEW OF LITERATURE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Land development can alter the species composition and distribution of macroinvertebrates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Prime indicators of stream ecosystem health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147650" y="3743525"/>
            <a:ext cx="90570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(2) Limburg, K., &amp; Schmidt, R. (1990). Patterns of Fish Spawning in Hudson River Tributaries: Response to an Urban Gradient? </a:t>
            </a:r>
            <a:r>
              <a:rPr i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Ecology,</a:t>
            </a: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71</a:t>
            </a: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(4), 1238-1245. doi:10.2307/1938260 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(3) Wallace, J. B., &amp; Webster, J. R. (1996). The role of macroinvertebrates in stream ecosystem function. </a:t>
            </a:r>
            <a:r>
              <a:rPr i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Annual review of entomology</a:t>
            </a: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i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41</a:t>
            </a: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115–139. https://doi.org/10.1146/annurev.en.41.010196.000555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HYPOTHESIS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609675"/>
            <a:ext cx="8520600" cy="24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There is a negative correlation between the percent of developed land in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the watershed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 of the Mill Brook Preserve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their stream ecosystem health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21"/>
          <p:cNvCxnSpPr>
            <a:stCxn id="109" idx="2"/>
          </p:cNvCxnSpPr>
          <p:nvPr/>
        </p:nvCxnSpPr>
        <p:spPr>
          <a:xfrm>
            <a:off x="936500" y="385295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21"/>
          <p:cNvSpPr/>
          <p:nvPr/>
        </p:nvSpPr>
        <p:spPr>
          <a:xfrm>
            <a:off x="3969425" y="2944750"/>
            <a:ext cx="168000" cy="167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/>
          <p:nvPr/>
        </p:nvSpPr>
        <p:spPr>
          <a:xfrm>
            <a:off x="4258625" y="2944750"/>
            <a:ext cx="168000" cy="167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/>
          <p:nvPr/>
        </p:nvSpPr>
        <p:spPr>
          <a:xfrm>
            <a:off x="4258625" y="2173325"/>
            <a:ext cx="168000" cy="167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/>
          <p:nvPr/>
        </p:nvSpPr>
        <p:spPr>
          <a:xfrm>
            <a:off x="3969425" y="2341025"/>
            <a:ext cx="168000" cy="167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/>
        </p:nvSpPr>
        <p:spPr>
          <a:xfrm>
            <a:off x="3689825" y="2749475"/>
            <a:ext cx="27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1</a:t>
            </a:r>
            <a:r>
              <a:rPr b="1" lang="en" sz="1700"/>
              <a:t> </a:t>
            </a:r>
            <a:endParaRPr b="1" sz="1700"/>
          </a:p>
        </p:txBody>
      </p:sp>
      <p:sp>
        <p:nvSpPr>
          <p:cNvPr id="115" name="Google Shape;115;p21"/>
          <p:cNvSpPr txBox="1"/>
          <p:nvPr/>
        </p:nvSpPr>
        <p:spPr>
          <a:xfrm>
            <a:off x="3771000" y="2026325"/>
            <a:ext cx="27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4</a:t>
            </a:r>
            <a:r>
              <a:rPr b="1" lang="en" sz="1700"/>
              <a:t> </a:t>
            </a:r>
            <a:endParaRPr b="1" sz="1700"/>
          </a:p>
        </p:txBody>
      </p:sp>
      <p:sp>
        <p:nvSpPr>
          <p:cNvPr id="116" name="Google Shape;116;p21"/>
          <p:cNvSpPr txBox="1"/>
          <p:nvPr/>
        </p:nvSpPr>
        <p:spPr>
          <a:xfrm>
            <a:off x="4121825" y="1808975"/>
            <a:ext cx="27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3</a:t>
            </a:r>
            <a:r>
              <a:rPr b="1" lang="en" sz="1700"/>
              <a:t> </a:t>
            </a:r>
            <a:endParaRPr b="1" sz="1700"/>
          </a:p>
        </p:txBody>
      </p:sp>
      <p:sp>
        <p:nvSpPr>
          <p:cNvPr id="117" name="Google Shape;117;p21"/>
          <p:cNvSpPr txBox="1"/>
          <p:nvPr/>
        </p:nvSpPr>
        <p:spPr>
          <a:xfrm>
            <a:off x="4362300" y="2650750"/>
            <a:ext cx="27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2</a:t>
            </a:r>
            <a:r>
              <a:rPr b="1" lang="en" sz="1700"/>
              <a:t> </a:t>
            </a:r>
            <a:endParaRPr b="1" sz="1700"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7275" y="281417"/>
            <a:ext cx="6320651" cy="458065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9" name="Google Shape;119;p21"/>
          <p:cNvSpPr txBox="1"/>
          <p:nvPr>
            <p:ph type="title"/>
          </p:nvPr>
        </p:nvSpPr>
        <p:spPr>
          <a:xfrm>
            <a:off x="68525" y="69900"/>
            <a:ext cx="2964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METHODOLOGY</a:t>
            </a:r>
            <a:r>
              <a:rPr b="1" lang="en"/>
              <a:t>								 		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